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144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54" d="100"/>
          <a:sy n="54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7E5DE8-6E41-4504-8071-BE652AE2C987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703638" y="857250"/>
            <a:ext cx="173672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E615F-910B-4B6D-AD8C-5AF00EF1D2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077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EBE710-F57A-4565-9DD9-D7284565736B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2934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887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3590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91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80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517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6569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40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2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1022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486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222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78902-4E3A-486C-8828-E85606CA000A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F2F2D-B777-4DBA-9D82-D27BFCB2D9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09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C9FEF-3176-61B1-EB7D-A09EA65E9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6A7CD48-3DB9-9BA5-68BB-7819CDB0C05D}"/>
              </a:ext>
            </a:extLst>
          </p:cNvPr>
          <p:cNvSpPr/>
          <p:nvPr/>
        </p:nvSpPr>
        <p:spPr>
          <a:xfrm>
            <a:off x="312231" y="649967"/>
            <a:ext cx="6112496" cy="14449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defTabSz="237805"/>
            <a:r>
              <a:rPr lang="ja-JP" altLang="en-US" sz="4994" b="1" dirty="0">
                <a:ln w="22225">
                  <a:solidFill>
                    <a:srgbClr val="E97132"/>
                  </a:solidFill>
                  <a:prstDash val="solid"/>
                </a:ln>
                <a:solidFill>
                  <a:srgbClr val="FFCCFF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4577" b="1" dirty="0">
                <a:ln w="22225">
                  <a:solidFill>
                    <a:srgbClr val="A02B93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E97132">
                    <a:lumMod val="40000"/>
                    <a:lumOff val="6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ミニがん教室　</a:t>
            </a:r>
            <a:endParaRPr lang="en-US" altLang="ja-JP" sz="4577" b="1" dirty="0">
              <a:ln w="22225">
                <a:solidFill>
                  <a:srgbClr val="A02B93">
                    <a:lumMod val="40000"/>
                    <a:lumOff val="60000"/>
                  </a:srgbClr>
                </a:solidFill>
                <a:prstDash val="solid"/>
              </a:ln>
              <a:solidFill>
                <a:srgbClr val="E97132">
                  <a:lumMod val="40000"/>
                  <a:lumOff val="6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 defTabSz="237805"/>
            <a:r>
              <a:rPr lang="ja-JP" altLang="en-US" sz="4577" b="1" dirty="0">
                <a:ln w="22225">
                  <a:solidFill>
                    <a:srgbClr val="A02B93">
                      <a:lumMod val="40000"/>
                      <a:lumOff val="60000"/>
                    </a:srgbClr>
                  </a:solidFill>
                  <a:prstDash val="solid"/>
                </a:ln>
                <a:solidFill>
                  <a:srgbClr val="E97132">
                    <a:lumMod val="40000"/>
                    <a:lumOff val="6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開催のお知らせ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7AADD1A-F21D-3515-3514-65106B4729D3}"/>
              </a:ext>
            </a:extLst>
          </p:cNvPr>
          <p:cNvSpPr/>
          <p:nvPr/>
        </p:nvSpPr>
        <p:spPr>
          <a:xfrm>
            <a:off x="495411" y="2617940"/>
            <a:ext cx="5929314" cy="17627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5"/>
          </a:fontRef>
        </p:style>
        <p:txBody>
          <a:bodyPr rtlCol="0" anchor="ctr"/>
          <a:lstStyle/>
          <a:p>
            <a:pPr defTabSz="237805"/>
            <a:r>
              <a:rPr lang="ja-JP" altLang="en-US" sz="702" dirty="0">
                <a:ln w="0">
                  <a:solidFill>
                    <a:srgbClr val="4EA72E">
                      <a:lumMod val="60000"/>
                      <a:lumOff val="40000"/>
                    </a:srgbClr>
                  </a:solidFill>
                </a:ln>
                <a:solidFill>
                  <a:srgbClr val="196B24">
                    <a:lumMod val="60000"/>
                    <a:lumOff val="40000"/>
                  </a:srgbClr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110004020202020204"/>
                <a:ea typeface="游ゴシック" panose="020B0400000000000000" pitchFamily="50" charset="-128"/>
              </a:rPr>
              <a:t>　</a:t>
            </a:r>
            <a:r>
              <a:rPr lang="ja-JP" altLang="en-US" sz="2808" dirty="0">
                <a:ln w="0"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en-US" altLang="ja-JP" sz="2808" dirty="0">
                <a:ln w="0"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</a:t>
            </a:r>
            <a:r>
              <a:rPr lang="ja-JP" altLang="en-US" sz="2808" dirty="0">
                <a:ln w="0"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</a:t>
            </a:r>
            <a:r>
              <a:rPr lang="ja-JP" altLang="en-US" sz="2808" dirty="0">
                <a:ln w="0">
                  <a:solidFill>
                    <a:srgbClr val="660033"/>
                  </a:solidFill>
                </a:ln>
                <a:solidFill>
                  <a:srgbClr val="990033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ptos" panose="02110004020202020204"/>
                <a:ea typeface="游ゴシック" panose="020B0400000000000000" pitchFamily="50" charset="-128"/>
              </a:rPr>
              <a:t>　</a:t>
            </a:r>
            <a:r>
              <a:rPr lang="ja-JP" altLang="en-US" sz="2289" b="1" dirty="0">
                <a:ln w="0">
                  <a:noFill/>
                </a:ln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６月８日（月）１４時～１５時</a:t>
            </a:r>
            <a:endParaRPr lang="en-US" altLang="ja-JP" sz="2289" b="1" dirty="0">
              <a:ln w="0">
                <a:noFill/>
              </a:ln>
              <a:solidFill>
                <a:srgbClr val="66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1873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がんと食事について　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講師：当院管理栄養士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Aptos" panose="02110004020202020204"/>
                <a:ea typeface="游ゴシック" panose="020B0400000000000000" pitchFamily="50" charset="-128"/>
              </a:rPr>
              <a:t>　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Aptos" panose="02110004020202020204"/>
              <a:ea typeface="游ゴシック" panose="020B0400000000000000" pitchFamily="50" charset="-128"/>
            </a:endParaRPr>
          </a:p>
          <a:p>
            <a:pPr defTabSz="237805"/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・・・・・・・・・・・・・・・・・・・・・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035E609-F4D0-4EBB-94D3-FBF1FA85E02D}"/>
              </a:ext>
            </a:extLst>
          </p:cNvPr>
          <p:cNvSpPr/>
          <p:nvPr/>
        </p:nvSpPr>
        <p:spPr>
          <a:xfrm>
            <a:off x="433276" y="4178484"/>
            <a:ext cx="5867180" cy="18316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defTabSz="237805"/>
            <a:r>
              <a:rPr lang="ja-JP" altLang="en-US" sz="702" dirty="0">
                <a:solidFill>
                  <a:prstClr val="black"/>
                </a:solidFill>
                <a:latin typeface="Aptos" panose="02110004020202020204"/>
                <a:ea typeface="游ゴシック" panose="020B0400000000000000" pitchFamily="50" charset="-128"/>
              </a:rPr>
              <a:t>　</a:t>
            </a:r>
            <a:r>
              <a:rPr lang="ja-JP" altLang="en-US" sz="2808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lang="en-US" altLang="ja-JP" sz="2808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2808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　</a:t>
            </a:r>
            <a:r>
              <a:rPr lang="en-US" altLang="ja-JP" sz="2292" b="1" dirty="0">
                <a:ln w="0"/>
                <a:solidFill>
                  <a:srgbClr val="66003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</a:t>
            </a:r>
            <a:r>
              <a:rPr lang="ja-JP" altLang="en-US" sz="2292" b="1" dirty="0">
                <a:ln w="0"/>
                <a:solidFill>
                  <a:srgbClr val="660033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月５日（月）１４時～１５時</a:t>
            </a:r>
            <a:endParaRPr lang="en-US" altLang="ja-JP" sz="2292" b="1" dirty="0">
              <a:ln w="0">
                <a:noFill/>
              </a:ln>
              <a:solidFill>
                <a:srgbClr val="6600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1873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Aptos" panose="02110004020202020204"/>
                <a:ea typeface="游ゴシック" panose="020B0400000000000000" pitchFamily="50" charset="-128"/>
              </a:rPr>
              <a:t>　　</a:t>
            </a:r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アピアランスケア</a:t>
            </a:r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（髪のこと・爪のこと）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講師：アートネイチャー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Aptos" panose="02110004020202020204"/>
              <a:ea typeface="游ゴシック" panose="020B0400000000000000" pitchFamily="50" charset="-128"/>
            </a:endParaRPr>
          </a:p>
          <a:p>
            <a:pPr defTabSz="237805"/>
            <a:r>
              <a:rPr lang="ja-JP" altLang="en-US" sz="1873" dirty="0">
                <a:ln>
                  <a:solidFill>
                    <a:srgbClr val="660033"/>
                  </a:solidFill>
                </a:ln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・・・・・・・・・・・・・・・・・・・・・・・　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37B0A27-7152-B83F-959B-2BB48428D94A}"/>
              </a:ext>
            </a:extLst>
          </p:cNvPr>
          <p:cNvSpPr/>
          <p:nvPr/>
        </p:nvSpPr>
        <p:spPr>
          <a:xfrm>
            <a:off x="524866" y="5893586"/>
            <a:ext cx="5775589" cy="19788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defTabSz="237805"/>
            <a:r>
              <a:rPr lang="ja-JP" altLang="en-US" sz="2808" dirty="0">
                <a:ln>
                  <a:solidFill>
                    <a:srgbClr val="660033"/>
                  </a:solidFill>
                </a:ln>
                <a:solidFill>
                  <a:srgbClr val="66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第３回　</a:t>
            </a:r>
            <a:r>
              <a:rPr lang="ja-JP" altLang="en-US" sz="2289" b="1" dirty="0">
                <a:ln w="0"/>
                <a:solidFill>
                  <a:srgbClr val="6600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２０２７年</a:t>
            </a:r>
            <a:endParaRPr lang="en-US" altLang="ja-JP" sz="2289" b="1" dirty="0">
              <a:ln w="0"/>
              <a:solidFill>
                <a:srgbClr val="6600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2289" b="1" dirty="0">
                <a:ln w="0"/>
                <a:solidFill>
                  <a:srgbClr val="66003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２月８日（月）１４時～１５時</a:t>
            </a:r>
            <a:endParaRPr lang="en-US" altLang="ja-JP" sz="2289" b="1" dirty="0">
              <a:ln w="0"/>
              <a:solidFill>
                <a:srgbClr val="660033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1873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Aptos" panose="02110004020202020204"/>
                <a:ea typeface="游ゴシック" panose="020B0400000000000000" pitchFamily="50" charset="-128"/>
              </a:rPr>
              <a:t>　　　</a:t>
            </a:r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がんと運動　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2081" dirty="0">
                <a:ln>
                  <a:solidFill>
                    <a:srgbClr val="660033"/>
                  </a:solidFill>
                </a:ln>
                <a:solidFill>
                  <a:srgbClr val="990033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講師：当院理学療法士</a:t>
            </a:r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endParaRPr lang="en-US" altLang="ja-JP" sz="2081" dirty="0">
              <a:ln>
                <a:solidFill>
                  <a:srgbClr val="660033"/>
                </a:solidFill>
              </a:ln>
              <a:solidFill>
                <a:srgbClr val="990033"/>
              </a:solidFill>
              <a:latin typeface="Aptos" panose="02110004020202020204"/>
              <a:ea typeface="游ゴシック" panose="020B0400000000000000" pitchFamily="50" charset="-128"/>
            </a:endParaRPr>
          </a:p>
          <a:p>
            <a:pPr defTabSz="237805"/>
            <a:r>
              <a:rPr lang="ja-JP" altLang="en-US" sz="1873" dirty="0">
                <a:ln>
                  <a:solidFill>
                    <a:srgbClr val="660033"/>
                  </a:solidFill>
                </a:ln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・・・・・・・・・・・・・・・・・・・・・・・　</a:t>
            </a:r>
            <a:endParaRPr lang="en-US" altLang="ja-JP" sz="1873" dirty="0">
              <a:ln>
                <a:solidFill>
                  <a:srgbClr val="660033"/>
                </a:solidFill>
              </a:ln>
              <a:solidFill>
                <a:srgbClr val="660033"/>
              </a:solidFill>
              <a:latin typeface="Aptos" panose="02110004020202020204"/>
              <a:ea typeface="游ゴシック" panose="020B0400000000000000" pitchFamily="50" charset="-128"/>
            </a:endParaRPr>
          </a:p>
          <a:p>
            <a:pPr defTabSz="237805"/>
            <a:endParaRPr lang="en-US" altLang="ja-JP" sz="702" dirty="0">
              <a:solidFill>
                <a:prstClr val="black"/>
              </a:solidFill>
              <a:latin typeface="Aptos" panose="02110004020202020204"/>
              <a:ea typeface="游ゴシック" panose="020B04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8DEFA1-151F-BABC-B905-10AEA1CC5680}"/>
              </a:ext>
            </a:extLst>
          </p:cNvPr>
          <p:cNvSpPr/>
          <p:nvPr/>
        </p:nvSpPr>
        <p:spPr>
          <a:xfrm>
            <a:off x="0" y="7774352"/>
            <a:ext cx="6858000" cy="1369649"/>
          </a:xfrm>
          <a:prstGeom prst="rect">
            <a:avLst/>
          </a:prstGeom>
          <a:solidFill>
            <a:srgbClr val="CC0099">
              <a:alpha val="42000"/>
            </a:srgb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defTabSz="237805"/>
            <a:r>
              <a:rPr lang="ja-JP" altLang="en-US" sz="1873" b="1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お問い合わせ</a:t>
            </a:r>
            <a:r>
              <a:rPr lang="ja-JP" altLang="en-US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　　平日</a:t>
            </a:r>
            <a:r>
              <a:rPr lang="en-US" altLang="ja-JP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9</a:t>
            </a:r>
            <a:r>
              <a:rPr lang="ja-JP" altLang="en-US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：</a:t>
            </a:r>
            <a:r>
              <a:rPr lang="en-US" altLang="ja-JP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00</a:t>
            </a:r>
            <a:r>
              <a:rPr lang="ja-JP" altLang="en-US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～</a:t>
            </a:r>
            <a:r>
              <a:rPr lang="en-US" altLang="ja-JP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17</a:t>
            </a:r>
            <a:r>
              <a:rPr lang="ja-JP" altLang="en-US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：</a:t>
            </a:r>
            <a:r>
              <a:rPr lang="en-US" altLang="ja-JP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00</a:t>
            </a:r>
          </a:p>
          <a:p>
            <a:pPr defTabSz="237805"/>
            <a:r>
              <a:rPr lang="ja-JP" altLang="en-US" sz="1873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　　　　　　　長野赤十字病院がんサポートセンター</a:t>
            </a:r>
            <a:endParaRPr lang="en-US" altLang="ja-JP" sz="1873" dirty="0">
              <a:solidFill>
                <a:srgbClr val="660033"/>
              </a:solidFill>
              <a:latin typeface="Aptos" panose="02110004020202020204"/>
              <a:ea typeface="游ゴシック" panose="020B0400000000000000" pitchFamily="50" charset="-128"/>
            </a:endParaRPr>
          </a:p>
          <a:p>
            <a:pPr algn="ctr" defTabSz="237805"/>
            <a:r>
              <a:rPr lang="en-US" altLang="ja-JP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TEL</a:t>
            </a:r>
            <a:r>
              <a:rPr lang="ja-JP" altLang="en-US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　</a:t>
            </a:r>
            <a:r>
              <a:rPr lang="en-US" altLang="ja-JP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026‐226‐4131</a:t>
            </a:r>
            <a:r>
              <a:rPr lang="ja-JP" altLang="en-US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（代表）</a:t>
            </a:r>
            <a:r>
              <a:rPr lang="en-US" altLang="ja-JP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/026-217‐0558</a:t>
            </a:r>
            <a:r>
              <a:rPr lang="ja-JP" altLang="en-US" sz="1664" dirty="0">
                <a:solidFill>
                  <a:srgbClr val="660033"/>
                </a:solidFill>
                <a:latin typeface="Aptos" panose="02110004020202020204"/>
                <a:ea typeface="游ゴシック" panose="020B0400000000000000" pitchFamily="50" charset="-128"/>
              </a:rPr>
              <a:t>（直通）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E2E8EB5-82C9-A6E7-3F39-71105CA04EC8}"/>
              </a:ext>
            </a:extLst>
          </p:cNvPr>
          <p:cNvSpPr/>
          <p:nvPr/>
        </p:nvSpPr>
        <p:spPr>
          <a:xfrm>
            <a:off x="0" y="-2045"/>
            <a:ext cx="6858000" cy="686419"/>
          </a:xfrm>
          <a:prstGeom prst="rect">
            <a:avLst/>
          </a:prstGeom>
          <a:solidFill>
            <a:srgbClr val="CC0099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37805"/>
            <a:endParaRPr lang="ja-JP" altLang="en-US" sz="936">
              <a:solidFill>
                <a:prstClr val="white"/>
              </a:solidFill>
              <a:latin typeface="Aptos" panose="02110004020202020204"/>
              <a:ea typeface="游ゴシック" panose="020B0400000000000000" pitchFamily="50" charset="-128"/>
            </a:endParaRPr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57C43359-67A2-E242-0AED-ED75A0CCCD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0206" y="4977663"/>
            <a:ext cx="708534" cy="74415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91387360-BD55-C9EE-7CE0-11702B00B74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0702" y="4988762"/>
            <a:ext cx="714154" cy="721959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D5F4C9B1-A645-B2C4-ACDE-CB3061C97D24}"/>
              </a:ext>
            </a:extLst>
          </p:cNvPr>
          <p:cNvSpPr txBox="1"/>
          <p:nvPr/>
        </p:nvSpPr>
        <p:spPr>
          <a:xfrm>
            <a:off x="1298927" y="2139500"/>
            <a:ext cx="4705930" cy="604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37805"/>
            <a:r>
              <a:rPr lang="en-US" altLang="ja-JP" sz="1664" b="1" dirty="0">
                <a:solidFill>
                  <a:srgbClr val="A02B93">
                    <a:lumMod val="60000"/>
                    <a:lumOff val="4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664" b="1" dirty="0">
                <a:solidFill>
                  <a:srgbClr val="A02B93">
                    <a:lumMod val="60000"/>
                    <a:lumOff val="4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階　第１研修ホールへ直接お越しください。</a:t>
            </a:r>
            <a:endParaRPr lang="en-US" altLang="ja-JP" sz="1664" b="1" dirty="0">
              <a:solidFill>
                <a:srgbClr val="A02B93">
                  <a:lumMod val="60000"/>
                  <a:lumOff val="40000"/>
                </a:srgbClr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defTabSz="237805"/>
            <a:r>
              <a:rPr lang="ja-JP" altLang="en-US" sz="1664" b="1" dirty="0">
                <a:solidFill>
                  <a:srgbClr val="A02B93">
                    <a:lumMod val="60000"/>
                    <a:lumOff val="40000"/>
                  </a:srgb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  　参加無料</a:t>
            </a:r>
            <a:endParaRPr lang="ja-JP" altLang="en-US" sz="1664" dirty="0">
              <a:solidFill>
                <a:prstClr val="black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29F55789-7A7B-E727-789B-959ED3CBA2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22514" y="6662140"/>
            <a:ext cx="909411" cy="904837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27D56C73-46F0-9623-8730-A9E33FCF00F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7387" t="8380" r="19000"/>
          <a:stretch>
            <a:fillRect/>
          </a:stretch>
        </p:blipFill>
        <p:spPr>
          <a:xfrm>
            <a:off x="4568532" y="3123639"/>
            <a:ext cx="1079248" cy="1000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514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221</Words>
  <Application>Microsoft Office PowerPoint</Application>
  <PresentationFormat>画面に合わせる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Aptos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長野赤十字病院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D003199B</dc:creator>
  <cp:lastModifiedBy>D003199B</cp:lastModifiedBy>
  <cp:revision>1</cp:revision>
  <dcterms:created xsi:type="dcterms:W3CDTF">2026-04-30T01:56:35Z</dcterms:created>
  <dcterms:modified xsi:type="dcterms:W3CDTF">2026-04-30T01:58:00Z</dcterms:modified>
</cp:coreProperties>
</file>